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15"/>
  </p:notesMasterIdLst>
  <p:sldIdLst>
    <p:sldId id="256" r:id="rId2"/>
    <p:sldId id="318" r:id="rId3"/>
    <p:sldId id="319" r:id="rId4"/>
    <p:sldId id="320" r:id="rId5"/>
    <p:sldId id="270" r:id="rId6"/>
    <p:sldId id="323" r:id="rId7"/>
    <p:sldId id="263" r:id="rId8"/>
    <p:sldId id="301" r:id="rId9"/>
    <p:sldId id="332" r:id="rId10"/>
    <p:sldId id="333" r:id="rId11"/>
    <p:sldId id="269" r:id="rId12"/>
    <p:sldId id="331" r:id="rId13"/>
    <p:sldId id="33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6FFFF"/>
    <a:srgbClr val="FC4C59"/>
    <a:srgbClr val="FFCCFF"/>
    <a:srgbClr val="FF99FF"/>
    <a:srgbClr val="17375E"/>
    <a:srgbClr val="FFFF66"/>
    <a:srgbClr val="5EEAA1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3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4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F3657F-81C1-43C9-9078-2E57EF6A645A}" type="datetimeFigureOut">
              <a:rPr lang="ru-RU"/>
              <a:pPr>
                <a:defRPr/>
              </a:pPr>
              <a:t>13.11.2025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F28916-94FA-4385-8669-9C33A48D4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331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F28916-94FA-4385-8669-9C33A48D4D0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486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F28916-94FA-4385-8669-9C33A48D4D0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063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30154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70489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69038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51138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088291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20799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E051C-D7CA-4525-92E9-184A3781F90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5293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A47D9-5C59-4E5C-B821-328BBFE6CFE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441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07106981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4C68D-6E30-4CBF-9EF3-BA3275A77700}" type="datetimeFigureOut">
              <a:rPr lang="de-DE"/>
              <a:pPr>
                <a:defRPr/>
              </a:pPr>
              <a:t>13.11.2025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0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C93FF-0F0F-4F92-B7A8-E827C7A1BB1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0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535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0E091-9795-4AC6-8D5F-9DA5F106CAE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5211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98A4C-BBD5-432C-A219-A40AC32615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35525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F8C0CE-BC11-404E-961F-FE6125115D4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6805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56698-92FC-4931-8767-949D122C40D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1528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3B2CF-79A4-4F95-8E14-34636ADF83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2335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A05B56-C02C-4FA1-9329-DC7C68A0AC8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7410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smtClean="0"/>
              <a:t>11/13/2025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B7063-6465-48CF-A1EE-12D922ECC93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9584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F18107C-6741-438B-8392-6F0A246DBA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90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</p:sldLayoutIdLst>
  <p:transition>
    <p:dissolv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9174" y="2696067"/>
            <a:ext cx="6550550" cy="1762811"/>
          </a:xfrm>
        </p:spPr>
        <p:txBody>
          <a:bodyPr rtlCol="0">
            <a:normAutofit/>
          </a:bodyPr>
          <a:lstStyle/>
          <a:p>
            <a:pPr algn="ctr"/>
            <a:r>
              <a:rPr lang="ru-RU" altLang="zh-CN" sz="2000" b="1" i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zh-CN" sz="2000" b="1" i="1" dirty="0" smtClean="0">
                <a:latin typeface="Times New Roman" pitchFamily="18" charset="0"/>
                <a:cs typeface="Times New Roman" pitchFamily="18" charset="0"/>
              </a:rPr>
              <a:t>роект </a:t>
            </a:r>
            <a:r>
              <a:rPr lang="ru-RU" altLang="zh-CN" sz="2000" b="1" i="1" dirty="0" smtClean="0">
                <a:latin typeface="Times New Roman" pitchFamily="18" charset="0"/>
                <a:cs typeface="Times New Roman" pitchFamily="18" charset="0"/>
              </a:rPr>
              <a:t>бюджета на </a:t>
            </a:r>
            <a:r>
              <a:rPr lang="ru-RU" altLang="zh-CN" sz="2000" b="1" i="1" dirty="0" smtClean="0">
                <a:latin typeface="Times New Roman" pitchFamily="18" charset="0"/>
                <a:cs typeface="Times New Roman" pitchFamily="18" charset="0"/>
              </a:rPr>
              <a:t>2026-2028 </a:t>
            </a:r>
            <a:r>
              <a:rPr lang="ru-RU" altLang="zh-CN" sz="2000" b="1" i="1" dirty="0" smtClean="0">
                <a:latin typeface="Times New Roman" pitchFamily="18" charset="0"/>
                <a:cs typeface="Times New Roman" pitchFamily="18" charset="0"/>
              </a:rPr>
              <a:t>годы</a:t>
            </a:r>
          </a:p>
          <a:p>
            <a:pPr algn="ctr"/>
            <a:r>
              <a:rPr lang="ru-RU" altLang="zh-CN" sz="2000" b="1" i="1" dirty="0" smtClean="0">
                <a:latin typeface="Times New Roman" pitchFamily="18" charset="0"/>
                <a:cs typeface="Times New Roman" pitchFamily="18" charset="0"/>
              </a:rPr>
              <a:t>Муниципальное образование </a:t>
            </a:r>
            <a:r>
              <a:rPr lang="ru-RU" altLang="zh-CN" sz="2000" b="1" i="1" dirty="0" smtClean="0">
                <a:latin typeface="Times New Roman" pitchFamily="18" charset="0"/>
                <a:cs typeface="Times New Roman" pitchFamily="18" charset="0"/>
              </a:rPr>
              <a:t>Дмитровское </a:t>
            </a:r>
            <a:r>
              <a:rPr lang="ru-RU" altLang="zh-CN" sz="2000" b="1" i="1" dirty="0" smtClean="0">
                <a:latin typeface="Times New Roman" pitchFamily="18" charset="0"/>
                <a:cs typeface="Times New Roman" pitchFamily="18" charset="0"/>
              </a:rPr>
              <a:t>сельское поселение Советского района Республики Крым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4000" i="1" dirty="0" smtClean="0">
                <a:latin typeface="Bookman Old Style" panose="02050604050505020204" pitchFamily="18" charset="0"/>
              </a:rPr>
              <a:t>Бюджет для граждан</a:t>
            </a:r>
            <a:endParaRPr lang="ru-RU" sz="4000" i="1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0"/>
            <a:ext cx="8667750" cy="8763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характеристики местного бюджета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2028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FD1E93-168C-4E3F-B839-29F00AE4705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6720" y="1474470"/>
            <a:ext cx="2342130" cy="5383530"/>
          </a:xfrm>
          <a:prstGeom prst="rect">
            <a:avLst/>
          </a:prstGeom>
          <a:solidFill>
            <a:schemeClr val="accent3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Налоговые и неналоговые доходы 3 576,560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тыс.руб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том числе: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НДФЛ – 1 449,300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тыс.руб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Единый сельскохозяйственный налог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360,200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тыс.руб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Налог на имущество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116,400 тыс.руб.;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Земельный налог – 908,300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тыс.руб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Государственная пошлина – 6,000 тыс.руб.;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Доходы от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исползования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имущества 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506,450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тыс.руб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lvl="0"/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Безвозмездные поступления (дотации) 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2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364, 878 </a:t>
            </a:r>
            <a:r>
              <a:rPr lang="ru-RU" sz="1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http://zarabotay-dengy.ru/wp-content/uploads/2014/05/244342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343" y="1018179"/>
            <a:ext cx="3078560" cy="560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958396" y="1583702"/>
            <a:ext cx="2316924" cy="5274297"/>
          </a:xfrm>
          <a:prstGeom prst="rect">
            <a:avLst/>
          </a:prstGeom>
          <a:solidFill>
            <a:schemeClr val="accent3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Общегосударственные вопросы –                                 3 170,880 тыс.руб.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Национальная оборона – 326,802 тыс.руб.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/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Жилищно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коммунальное хозяйство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1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992, 021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Культура и кинематография –154,749 тыс.руб.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/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Условно утверждаемые – 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292,261 </a:t>
            </a:r>
            <a:r>
              <a:rPr lang="ru-RU" sz="1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4557" y="1018179"/>
            <a:ext cx="169006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Расходы-       5 </a:t>
            </a:r>
            <a:r>
              <a:rPr lang="ru-RU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941, 528 </a:t>
            </a:r>
            <a:r>
              <a:rPr lang="ru-RU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тыс.руб</a:t>
            </a:r>
            <a:r>
              <a:rPr kumimoji="0" lang="ru-RU" sz="1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.</a:t>
            </a:r>
            <a:endParaRPr kumimoji="0" lang="ru-RU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697" y="768336"/>
            <a:ext cx="180994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Доходы </a:t>
            </a:r>
            <a:r>
              <a:rPr lang="ru-RU" dirty="0">
                <a:solidFill>
                  <a:prstClr val="black"/>
                </a:solidFill>
              </a:rPr>
              <a:t>–        5 </a:t>
            </a:r>
            <a:r>
              <a:rPr lang="ru-RU" dirty="0" smtClean="0">
                <a:solidFill>
                  <a:prstClr val="black"/>
                </a:solidFill>
              </a:rPr>
              <a:t>941, 528 </a:t>
            </a:r>
            <a:r>
              <a:rPr kumimoji="0" lang="ru-RU" sz="18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тыс.руб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072269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395734"/>
            <a:ext cx="7094219" cy="997352"/>
          </a:xfrm>
        </p:spPr>
        <p:txBody>
          <a:bodyPr/>
          <a:lstStyle/>
          <a:p>
            <a:r>
              <a:rPr lang="ru-RU" dirty="0" smtClean="0"/>
              <a:t>           </a:t>
            </a:r>
            <a:r>
              <a:rPr lang="ru-RU" sz="5400" b="1" dirty="0" smtClean="0"/>
              <a:t>РАСХОДЫ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9066" y="1572484"/>
            <a:ext cx="1924050" cy="775888"/>
          </a:xfrm>
          <a:solidFill>
            <a:schemeClr val="accent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функциям государства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305050" y="1580109"/>
            <a:ext cx="1600199" cy="723901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ведомствам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092001" y="1596209"/>
            <a:ext cx="2362200" cy="714375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типам расходных обязательств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6640953" y="1596209"/>
            <a:ext cx="2190750" cy="752163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государственным программам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123824" y="2612796"/>
            <a:ext cx="8707879" cy="409576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бюджеты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 разделам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3825" y="3905935"/>
            <a:ext cx="2017458" cy="615553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49868" y="3200400"/>
            <a:ext cx="2059242" cy="43088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81100" y="4315510"/>
            <a:ext cx="16192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66900" y="3391585"/>
            <a:ext cx="1047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27221" y="3886885"/>
            <a:ext cx="1779269" cy="800219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52775" y="3201085"/>
            <a:ext cx="1019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800475" y="3810685"/>
            <a:ext cx="1028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444676" y="3401110"/>
            <a:ext cx="2265108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315075" y="3915460"/>
            <a:ext cx="1028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458075" y="5239435"/>
            <a:ext cx="12191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924800" y="3610660"/>
            <a:ext cx="121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15620"/>
            <a:ext cx="2160270" cy="1993789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868" y="3760620"/>
            <a:ext cx="2036382" cy="1878925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847" y="4665733"/>
            <a:ext cx="2068829" cy="20436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677" y="3985688"/>
            <a:ext cx="2265108" cy="95082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1825" y="4903859"/>
            <a:ext cx="2011679" cy="192329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5" y="905289"/>
            <a:ext cx="8497092" cy="61645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1945356"/>
          </a:xfrm>
        </p:spPr>
        <p:txBody>
          <a:bodyPr/>
          <a:lstStyle/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Дмитровского сельского поселения Советского района                      Республики Крым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297210, Республика Крым, Советский район, с. Дмитровка, ул. Львовская, дом 7, корпус Б,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тел. (0655195210), E-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dmitrovkoesp@sovmo.rk.ru, ОГРН1149102175243, ИНН 9108117018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5C93FF-0F0F-4F92-B7A8-E827C7A1BB1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565910"/>
            <a:ext cx="8497092" cy="1832259"/>
          </a:xfrm>
        </p:spPr>
        <p:txBody>
          <a:bodyPr/>
          <a:lstStyle/>
          <a:p>
            <a:pPr algn="ctr"/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5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i="1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5400" i="1" smtClean="0">
                <a:latin typeface="Times New Roman" pitchFamily="18" charset="0"/>
                <a:cs typeface="Times New Roman" pitchFamily="18" charset="0"/>
              </a:rPr>
              <a:t>Уважением, 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Дмитровского 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сельского поселения!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65C93FF-0F0F-4F92-B7A8-E827C7A1BB16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61950" y="131763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Bookman Old Style" panose="02050604050505020204" pitchFamily="18" charset="0"/>
                <a:cs typeface="Times New Roman" pitchFamily="18" charset="0"/>
              </a:rPr>
              <a:t>Что такое «Бюджет для граждан»?</a:t>
            </a:r>
            <a:endParaRPr lang="ru-RU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6" name="Содержимое 4"/>
          <p:cNvSpPr>
            <a:spLocks noGrp="1"/>
          </p:cNvSpPr>
          <p:nvPr>
            <p:ph idx="1"/>
          </p:nvPr>
        </p:nvSpPr>
        <p:spPr>
          <a:xfrm>
            <a:off x="342901" y="820132"/>
            <a:ext cx="5981699" cy="57997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just">
              <a:buNone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«Бюджет для граждан» - информационный сборник, который познакомит население с основными положениями главного финансового документа, а именно проектом бюджета на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2026-2028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годы, с</a:t>
            </a:r>
            <a:r>
              <a:rPr lang="ru-RU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озданным специально для того, чтобы каждый житель </a:t>
            </a:r>
            <a:r>
              <a:rPr lang="ru-RU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Дмитровского </a:t>
            </a:r>
            <a:r>
              <a:rPr lang="ru-RU" sz="2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 был осведомлен, как формируется и расходуется местный бюджет, сколько в бюджет поступает средств и на какие цели они направляются.</a:t>
            </a:r>
            <a:endParaRPr lang="ru-RU" sz="2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5" name="Picture 1" descr="C:\Documents and Settings\Savina\Рабочий стол\Яна Савина\Савина (работа)\СЛАЙДЫ 2013\Бюджет для граждан 2016\картинки\налог на имущество\original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24600" y="704852"/>
            <a:ext cx="2696852" cy="570163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0999" y="380999"/>
            <a:ext cx="8201025" cy="7334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Принцип прозрачности (открытости) бюджетной системы Российской Федерации означает: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23825" y="1894788"/>
            <a:ext cx="8772525" cy="2545237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обязательное опубликование в средствах массовой информации утвержденных бюджетов и отчетов об их исполнении;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доступность иных сведений о бюджете;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обязательная открытость для общества и средств массовой информации проектов бюджетов;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обеспечение доступа к информации, размещенной в информационно - телекоммуникационной сети «интернет».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8" name="Picture 2" descr="http://player.myshared.ru/741208/data/images/img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7714" y="4778268"/>
            <a:ext cx="2101845" cy="1376363"/>
          </a:xfrm>
          <a:prstGeom prst="rect">
            <a:avLst/>
          </a:prstGeom>
          <a:noFill/>
        </p:spPr>
      </p:pic>
      <p:sp>
        <p:nvSpPr>
          <p:cNvPr id="9" name="Номер слайда 3"/>
          <p:cNvSpPr txBox="1">
            <a:spLocks/>
          </p:cNvSpPr>
          <p:nvPr/>
        </p:nvSpPr>
        <p:spPr>
          <a:xfrm>
            <a:off x="8682038" y="6492875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FD1E93-168C-4E3F-B839-29F00AE4705B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74453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圆角矩形 8"/>
          <p:cNvSpPr/>
          <p:nvPr/>
        </p:nvSpPr>
        <p:spPr>
          <a:xfrm>
            <a:off x="428596" y="857232"/>
            <a:ext cx="850112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596" y="1500174"/>
            <a:ext cx="8501122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596" y="2071678"/>
            <a:ext cx="8501122" cy="50006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596" y="3357562"/>
            <a:ext cx="8501122" cy="5715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428596" y="2643182"/>
            <a:ext cx="8501122" cy="5715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10"/>
          <p:cNvSpPr/>
          <p:nvPr/>
        </p:nvSpPr>
        <p:spPr>
          <a:xfrm>
            <a:off x="428596" y="4071942"/>
            <a:ext cx="8501122" cy="571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28596" y="4714884"/>
            <a:ext cx="8501122" cy="3571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圆角矩形 10"/>
          <p:cNvSpPr/>
          <p:nvPr/>
        </p:nvSpPr>
        <p:spPr>
          <a:xfrm>
            <a:off x="428596" y="5143512"/>
            <a:ext cx="8429684" cy="428628"/>
          </a:xfrm>
          <a:prstGeom prst="roundRect">
            <a:avLst/>
          </a:prstGeom>
          <a:solidFill>
            <a:srgbClr val="DADA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圆角矩形 10"/>
          <p:cNvSpPr/>
          <p:nvPr/>
        </p:nvSpPr>
        <p:spPr>
          <a:xfrm>
            <a:off x="428596" y="5643578"/>
            <a:ext cx="8429684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97313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Ведомственная структура расходов бюджета и бюджетная </a:t>
            </a:r>
            <a:r>
              <a:rPr lang="ru-RU" dirty="0" smtClean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rPr>
              <a:t>классификация</a:t>
            </a:r>
            <a:endParaRPr lang="ru-RU" dirty="0">
              <a:solidFill>
                <a:schemeClr val="tx1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725" y="1285874"/>
            <a:ext cx="8458200" cy="1760539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Бюджетная классификация РФ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группировка доходов, расходов  и источников финансирования дефицитов бюджетов бюджетной системы РФ, используемая для составления и исполнения бюджетов, составления бюджетной отчетности, обеспечивающей сопоставимость показателей бюджетов бюджетной системы РФ (статья 18 Бюджетного кодекса).</a:t>
            </a: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 бюджетной классификации (статья 19 Бюджетного кодекса):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71500" y="3733800"/>
            <a:ext cx="8458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§"/>
              <a:tabLst>
                <a:tab pos="179388" algn="l"/>
              </a:tabLst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04800" y="3409950"/>
            <a:ext cx="84582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Расходное обязательство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обязанность выплатить денежные средства из соответствующего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бюджета.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9388" marR="0" lvl="0" indent="-1793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Расходные обязательства                                           Основания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для возникновения и оплаты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50" y="3046413"/>
            <a:ext cx="8458200" cy="439737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Times New Roman" pitchFamily="18" charset="0"/>
              </a:rPr>
              <a:t>Понятие и типы расходных обязательств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4305300"/>
            <a:ext cx="2362200" cy="428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Публичные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5275" y="4829174"/>
            <a:ext cx="2362200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том числе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5275" y="5476875"/>
            <a:ext cx="2362200" cy="6095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Гражданско-правовые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5275" y="6238875"/>
            <a:ext cx="2362200" cy="361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Межгосударственные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28925" y="4295775"/>
            <a:ext cx="6029325" cy="4286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Законы (акты), определяющие объем и (или) правила определения объема обязательств перед физическими, юридическими лицами, органами власти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28924" y="4791074"/>
            <a:ext cx="6029325" cy="6667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в том числе законы (акты) прямого действия, устанавливающие права граждан на получение социальных выплат (пенсий, пособий, компенсаций) в соответствии с определенным нормативом (в фиксированном объеме)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19399" y="5524499"/>
            <a:ext cx="6019801" cy="6381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</a:rPr>
              <a:t>Государственный (муниципальный) контракт, трудовое соглашение (контракт), выплаты, обусловленные исполнением трудовых (служебных) обязанностей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09875" y="6248400"/>
            <a:ext cx="6038850" cy="361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Межгосударственный договор (соглашение)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Что такое государственные </a:t>
            </a:r>
            <a:r>
              <a:rPr lang="ru-RU" dirty="0" smtClean="0">
                <a:latin typeface="Bookman Old Style" panose="02050604050505020204" pitchFamily="18" charset="0"/>
              </a:rPr>
              <a:t>программы</a:t>
            </a:r>
            <a:r>
              <a:rPr lang="ru-RU" dirty="0" smtClean="0"/>
              <a:t>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609599" y="2038710"/>
            <a:ext cx="6629401" cy="35048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17938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Государственная программа – это документ, определяющий:</a:t>
            </a:r>
          </a:p>
          <a:p>
            <a:pPr marL="179388" marR="0" lvl="0" indent="-17938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9388" marR="0" lvl="0" indent="-17938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q"/>
              <a:tabLst>
                <a:tab pos="179388" algn="l"/>
              </a:tabLs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цели и задачи государственной политики в определенной сфере;</a:t>
            </a:r>
          </a:p>
          <a:p>
            <a:pPr marL="179388" marR="0" lvl="0" indent="-17938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79388" marR="0" lvl="0" indent="-17938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q"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способы их достижения;</a:t>
            </a:r>
          </a:p>
          <a:p>
            <a:pPr marL="179388" marR="0" lvl="0" indent="-17938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tabLst>
                <a:tab pos="179388" algn="l"/>
              </a:tabLst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9388" marR="0" lvl="0" indent="-179388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D7E0E"/>
              </a:buClr>
              <a:buSzPct val="80000"/>
              <a:buFont typeface="Wingdings" pitchFamily="2" charset="2"/>
              <a:buChar char="q"/>
              <a:tabLst>
                <a:tab pos="179388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объемы используемых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финансовых ресурсов.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609599" y="5467546"/>
            <a:ext cx="6347714" cy="57381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73378"/>
            <a:ext cx="6347713" cy="9934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Bookman Old Style" panose="02050604050505020204" pitchFamily="18" charset="0"/>
              </a:rPr>
              <a:t>Основные характеристики бюджетов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33375" y="1276350"/>
            <a:ext cx="8601075" cy="857250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Times New Roman" pitchFamily="18" charset="0"/>
              </a:rPr>
              <a:t>ДОХОДЫ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РАСХОДЫ =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ДЕФИЦИТ (ПРОФИЦИТ)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1506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2333625"/>
            <a:ext cx="1857375" cy="1562100"/>
          </a:xfrm>
          <a:prstGeom prst="rect">
            <a:avLst/>
          </a:prstGeom>
          <a:noFill/>
        </p:spPr>
      </p:pic>
      <p:pic>
        <p:nvPicPr>
          <p:cNvPr id="21508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2" y="2943225"/>
            <a:ext cx="952500" cy="9525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33700" y="3895724"/>
            <a:ext cx="855875" cy="200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8125" y="3895725"/>
            <a:ext cx="97155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50" y="4381500"/>
            <a:ext cx="3848100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&gt; доходы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ДЕФИЦИТ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5839" y="3037220"/>
            <a:ext cx="952500" cy="9525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7192651" y="3629320"/>
            <a:ext cx="898837" cy="752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0588" y="2402812"/>
            <a:ext cx="1857375" cy="15621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700588" y="3724275"/>
            <a:ext cx="1059189" cy="504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53000" y="4362450"/>
            <a:ext cx="3848100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&gt; расходы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0525" y="5000626"/>
            <a:ext cx="3590925" cy="15430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 накопления, остатки или в взять в долг)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24450" y="4991101"/>
            <a:ext cx="3590925" cy="15430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превышении доходов над расходами принимается решение как их использовать (например, накапливать резервы, остатки, погасить долг)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0"/>
            <a:ext cx="8667750" cy="8763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характеристики местного бюджета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6720" y="1474470"/>
            <a:ext cx="2342130" cy="5383530"/>
          </a:xfrm>
          <a:prstGeom prst="rect">
            <a:avLst/>
          </a:prstGeom>
          <a:solidFill>
            <a:schemeClr val="accent3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Налоговые и неналоговые доходы - 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395,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340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НДФЛ 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1 238,000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тыс.руб.;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Единый сельскохозяйственный налог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309,100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.;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имущество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96,200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Земельный налог – 777,800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 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6,000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тыс.руб.;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исползования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имущества –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468,240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(дотации)  –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135, 801 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zarabotay-dengy.ru/wp-content/uploads/2014/05/244342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343" y="1018179"/>
            <a:ext cx="3078560" cy="560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958396" y="1583702"/>
            <a:ext cx="2316924" cy="5274297"/>
          </a:xfrm>
          <a:prstGeom prst="rect">
            <a:avLst/>
          </a:prstGeom>
          <a:solidFill>
            <a:schemeClr val="accent3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 –                                 3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100,400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оборона 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231,866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коммунальное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хозяйство –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2 061,402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 и кинематография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–137,464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4557" y="1018179"/>
            <a:ext cx="169006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Расходы-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531, 141 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тыс.руб.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697" y="768336"/>
            <a:ext cx="180994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Доходы – </a:t>
            </a:r>
            <a:r>
              <a:rPr lang="ru-RU" dirty="0" smtClean="0"/>
              <a:t>       </a:t>
            </a:r>
            <a:r>
              <a:rPr lang="ru-RU" dirty="0" smtClean="0"/>
              <a:t>5 531, 141 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тыс.руб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0"/>
            <a:ext cx="8667750" cy="8763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характеристики местного бюджета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FD1E93-168C-4E3F-B839-29F00AE4705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6720" y="1474470"/>
            <a:ext cx="2342130" cy="5383530"/>
          </a:xfrm>
          <a:prstGeom prst="rect">
            <a:avLst/>
          </a:prstGeom>
          <a:solidFill>
            <a:schemeClr val="accent3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Налоговые и неналоговые доходы - 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395,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340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тыс.руб.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том числе: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НДФЛ – 1 344,400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тыс.руб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Единый сельскохозяйственный налог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332,300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тыс.руб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.;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Налог на имущество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105,800 тыс.руб.;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Земельный налог – 840,000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тыс.руб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Государственная пошлина – 6,000 тыс.руб.;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Доходы от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исползования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имущества 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486,970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тыс.руб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lvl="0"/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Безвозмездные поступления (дотации) 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2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207, 193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http://zarabotay-dengy.ru/wp-content/uploads/2014/05/244342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343" y="1018179"/>
            <a:ext cx="3078560" cy="560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958396" y="1583702"/>
            <a:ext cx="2316924" cy="5274297"/>
          </a:xfrm>
          <a:prstGeom prst="rect">
            <a:avLst/>
          </a:prstGeom>
          <a:solidFill>
            <a:schemeClr val="accent3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Общегосударственные вопросы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                                3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170, 880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/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Национальная оборона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257,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955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тыс.руб.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/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Жилищно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коммунальное хозяйство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                          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838, 450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Культура и кинематография –146,561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тыс.руб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Условно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утверждаемые – 136,584 </a:t>
            </a:r>
            <a:r>
              <a:rPr kumimoji="0" lang="ru-RU" sz="1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тыс.руб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4557" y="1018179"/>
            <a:ext cx="169006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Расходы-     </a:t>
            </a:r>
            <a:r>
              <a:rPr lang="ru-RU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     5 552,663 </a:t>
            </a:r>
            <a:r>
              <a:rPr lang="ru-RU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тыс.руб</a:t>
            </a:r>
            <a:r>
              <a:rPr kumimoji="0" lang="ru-RU" sz="1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.</a:t>
            </a:r>
            <a:endParaRPr kumimoji="0" lang="ru-RU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2743" y="621276"/>
            <a:ext cx="180994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Доходы </a:t>
            </a:r>
            <a:r>
              <a:rPr lang="ru-RU" dirty="0">
                <a:solidFill>
                  <a:prstClr val="black"/>
                </a:solidFill>
              </a:rPr>
              <a:t>–        5 552,663 </a:t>
            </a:r>
            <a:r>
              <a:rPr kumimoji="0" lang="ru-RU" sz="18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тыс.руб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388058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4571</TotalTime>
  <Words>1042</Words>
  <Application>Microsoft Office PowerPoint</Application>
  <PresentationFormat>Экран (4:3)</PresentationFormat>
  <Paragraphs>189</Paragraphs>
  <Slides>13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Bookman Old Style</vt:lpstr>
      <vt:lpstr>Calibri</vt:lpstr>
      <vt:lpstr>华文新魏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Что такое «Бюджет для граждан»?</vt:lpstr>
      <vt:lpstr>Принцип прозрачности (открытости) бюджетной системы Российской Федерации означает:</vt:lpstr>
      <vt:lpstr>Основные понятия</vt:lpstr>
      <vt:lpstr>Ведомственная структура расходов бюджета и бюджетная классификация</vt:lpstr>
      <vt:lpstr>Что такое государственные программы? </vt:lpstr>
      <vt:lpstr>Основные характеристики бюджетов</vt:lpstr>
      <vt:lpstr>Основные характеристики местного бюджета  на 2026 год</vt:lpstr>
      <vt:lpstr>Основные характеристики местного бюджета  на 2027 год</vt:lpstr>
      <vt:lpstr>Основные характеристики местного бюджета  на 2028 год</vt:lpstr>
      <vt:lpstr>           РАСХОДЫ</vt:lpstr>
      <vt:lpstr>КОНТАКТНАЯ ИНФОРМАЦИЯ</vt:lpstr>
      <vt:lpstr>Спасибо за внимание! С Уважением, администрация Дмитровского сельского поселения!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Wolf</dc:creator>
  <cp:lastModifiedBy>Сергей</cp:lastModifiedBy>
  <cp:revision>394</cp:revision>
  <dcterms:created xsi:type="dcterms:W3CDTF">2010-06-18T09:27:04Z</dcterms:created>
  <dcterms:modified xsi:type="dcterms:W3CDTF">2025-11-13T19:51:02Z</dcterms:modified>
</cp:coreProperties>
</file>